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5"/>
  </p:notesMasterIdLst>
  <p:sldIdLst>
    <p:sldId id="258" r:id="rId2"/>
    <p:sldId id="259" r:id="rId3"/>
    <p:sldId id="266" r:id="rId4"/>
    <p:sldId id="260" r:id="rId5"/>
    <p:sldId id="262" r:id="rId6"/>
    <p:sldId id="263" r:id="rId7"/>
    <p:sldId id="264" r:id="rId8"/>
    <p:sldId id="269" r:id="rId9"/>
    <p:sldId id="257" r:id="rId10"/>
    <p:sldId id="261" r:id="rId11"/>
    <p:sldId id="265" r:id="rId12"/>
    <p:sldId id="267" r:id="rId13"/>
    <p:sldId id="268" r:id="rId14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0" autoAdjust="0"/>
  </p:normalViewPr>
  <p:slideViewPr>
    <p:cSldViewPr snapToGrid="0">
      <p:cViewPr varScale="1">
        <p:scale>
          <a:sx n="47" d="100"/>
          <a:sy n="47" d="100"/>
        </p:scale>
        <p:origin x="12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hhe.com/articles/alcohol-intolerance-the-cause-of-your-symptom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johnscancer.org/gastrointestinal/conditions-we-treat/stomach-and-esophagus-cance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s.biomedcentral.com/on-medicine/2019/04/08/oral-head-neck-cancer-awareness-month-research-highlights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https://www.thechhe.com/articles/alcohol-intolerance-the-cause-of-your-symptoms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https://www.saintjohnscancer.org/gastrointestinal/conditions-we-treat/stomach-and-esophagus-cancer/</a:t>
            </a:r>
            <a:endParaRPr lang="en-US" dirty="0"/>
          </a:p>
          <a:p>
            <a:r>
              <a:rPr lang="en-US" dirty="0">
                <a:hlinkClick r:id="rId4"/>
              </a:rPr>
              <a:t>https://blogs.biomedcentral.com/on-medicine/2019/04/08/oral-head-neck-cancer-awareness-month-research-highlights/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Glutamine to Lysine </a:t>
            </a:r>
          </a:p>
        </p:txBody>
      </p:sp>
    </p:spTree>
    <p:extLst>
      <p:ext uri="{BB962C8B-B14F-4D97-AF65-F5344CB8AC3E}">
        <p14:creationId xmlns:p14="http://schemas.microsoft.com/office/powerpoint/2010/main" val="409811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3676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DE6F-5443-41D9-A766-B8667FA0F4E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johnscancer.org/gastrointestinal/conditions-we-treat/stomach-and-esophagus-cancer/" TargetMode="External"/><Relationship Id="rId2" Type="http://schemas.openxmlformats.org/officeDocument/2006/relationships/hyperlink" Target="https://www.thechhe.com/articles/alcohol-intolerance-the-cause-of-your-symptom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s.biomedcentral.com/on-medicine/2019/04/08/oral-head-neck-cancer-awareness-month-research-highligh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r">
            <a:extLst>
              <a:ext uri="{FF2B5EF4-FFF2-40B4-BE49-F238E27FC236}">
                <a16:creationId xmlns:a16="http://schemas.microsoft.com/office/drawing/2014/main" id="{518294FD-8BBA-44FA-987B-1BA0A29D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131" y="79446"/>
            <a:ext cx="14580782" cy="97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CB448-3EAF-44EC-8385-C649D5BD7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Alcohol Intolerance (ALDH2)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A3DC-DE6C-4E39-ADD4-D44FA3F12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Chris Stein</a:t>
            </a:r>
          </a:p>
        </p:txBody>
      </p:sp>
    </p:spTree>
    <p:extLst>
      <p:ext uri="{BB962C8B-B14F-4D97-AF65-F5344CB8AC3E}">
        <p14:creationId xmlns:p14="http://schemas.microsoft.com/office/powerpoint/2010/main" val="246323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EE367-89E1-45DC-9250-BA5C301B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t="16073" r="14550" b="10574"/>
          <a:stretch/>
        </p:blipFill>
        <p:spPr>
          <a:xfrm>
            <a:off x="933855" y="2254339"/>
            <a:ext cx="9812131" cy="6528390"/>
          </a:xfrm>
          <a:prstGeom prst="rect">
            <a:avLst/>
          </a:prstGeom>
        </p:spPr>
      </p:pic>
      <p:pic>
        <p:nvPicPr>
          <p:cNvPr id="3080" name="Picture 8" descr="Image result for human silhouette">
            <a:extLst>
              <a:ext uri="{FF2B5EF4-FFF2-40B4-BE49-F238E27FC236}">
                <a16:creationId xmlns:a16="http://schemas.microsoft.com/office/drawing/2014/main" id="{C63AAF9F-47C6-4A07-A0AD-DAEB53C3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98" y="1248910"/>
            <a:ext cx="1380756" cy="13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B20E1-C714-4062-AEB0-0A0EE838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are the ALDH2 homologs related?</a:t>
            </a:r>
          </a:p>
        </p:txBody>
      </p:sp>
      <p:pic>
        <p:nvPicPr>
          <p:cNvPr id="3074" name="Picture 2" descr="Image result for mouse silhouette">
            <a:extLst>
              <a:ext uri="{FF2B5EF4-FFF2-40B4-BE49-F238E27FC236}">
                <a16:creationId xmlns:a16="http://schemas.microsoft.com/office/drawing/2014/main" id="{3308ECD0-CD97-4F75-9758-85FF128F7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/>
          <a:stretch/>
        </p:blipFill>
        <p:spPr bwMode="auto">
          <a:xfrm>
            <a:off x="10174857" y="2872012"/>
            <a:ext cx="1253496" cy="10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zebra fish silhouette">
            <a:extLst>
              <a:ext uri="{FF2B5EF4-FFF2-40B4-BE49-F238E27FC236}">
                <a16:creationId xmlns:a16="http://schemas.microsoft.com/office/drawing/2014/main" id="{5E1E349D-9B9C-4963-8398-DBEA3FD2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7" y="3797963"/>
            <a:ext cx="2248306" cy="8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fruit fly silhouette">
            <a:extLst>
              <a:ext uri="{FF2B5EF4-FFF2-40B4-BE49-F238E27FC236}">
                <a16:creationId xmlns:a16="http://schemas.microsoft.com/office/drawing/2014/main" id="{2AC8DDF2-B84C-4738-915D-514CB3C1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17" y="4676748"/>
            <a:ext cx="925176" cy="9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c elegans silhouette">
            <a:extLst>
              <a:ext uri="{FF2B5EF4-FFF2-40B4-BE49-F238E27FC236}">
                <a16:creationId xmlns:a16="http://schemas.microsoft.com/office/drawing/2014/main" id="{3BA5A592-4153-4255-8A5E-0D21FF0C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60" y="5639990"/>
            <a:ext cx="802383" cy="8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plant silhouette">
            <a:extLst>
              <a:ext uri="{FF2B5EF4-FFF2-40B4-BE49-F238E27FC236}">
                <a16:creationId xmlns:a16="http://schemas.microsoft.com/office/drawing/2014/main" id="{4F36E7C4-75BC-4768-AFA0-62D53D62A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7"/>
          <a:stretch/>
        </p:blipFill>
        <p:spPr bwMode="auto">
          <a:xfrm>
            <a:off x="8479785" y="6334088"/>
            <a:ext cx="898131" cy="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yeast silhouette">
            <a:extLst>
              <a:ext uri="{FF2B5EF4-FFF2-40B4-BE49-F238E27FC236}">
                <a16:creationId xmlns:a16="http://schemas.microsoft.com/office/drawing/2014/main" id="{6D11C3C7-49D8-4989-9B03-6B81C2F4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06" y="8076925"/>
            <a:ext cx="937397" cy="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bacteria silhouette">
            <a:extLst>
              <a:ext uri="{FF2B5EF4-FFF2-40B4-BE49-F238E27FC236}">
                <a16:creationId xmlns:a16="http://schemas.microsoft.com/office/drawing/2014/main" id="{DA822C80-E1CC-4F08-A46D-6AA1188A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60" y="6938102"/>
            <a:ext cx="1084404" cy="12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mage result for liver">
            <a:extLst>
              <a:ext uri="{FF2B5EF4-FFF2-40B4-BE49-F238E27FC236}">
                <a16:creationId xmlns:a16="http://schemas.microsoft.com/office/drawing/2014/main" id="{18C2105A-2031-43B2-96E2-2ADA7B44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38" y="5975835"/>
            <a:ext cx="5143500" cy="29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E4CC8-DC73-4D7D-A202-7F396CF9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7" y="427142"/>
            <a:ext cx="12213265" cy="1885245"/>
          </a:xfrm>
        </p:spPr>
        <p:txBody>
          <a:bodyPr>
            <a:normAutofit/>
          </a:bodyPr>
          <a:lstStyle/>
          <a:p>
            <a:r>
              <a:rPr lang="en-US" sz="6000" b="1" dirty="0"/>
              <a:t>What model organism should be used?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B8EFF-61A5-4BF9-877A-7CC5D3A2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3" y="2261192"/>
            <a:ext cx="4329958" cy="3030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ED330-805C-4196-9854-61A898412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578"/>
          <a:stretch/>
        </p:blipFill>
        <p:spPr>
          <a:xfrm>
            <a:off x="1257191" y="5727403"/>
            <a:ext cx="3123423" cy="3184903"/>
          </a:xfrm>
          <a:prstGeom prst="rect">
            <a:avLst/>
          </a:prstGeom>
        </p:spPr>
      </p:pic>
      <p:pic>
        <p:nvPicPr>
          <p:cNvPr id="8194" name="Picture 2" descr="Image result for mouse digestive system">
            <a:extLst>
              <a:ext uri="{FF2B5EF4-FFF2-40B4-BE49-F238E27FC236}">
                <a16:creationId xmlns:a16="http://schemas.microsoft.com/office/drawing/2014/main" id="{23D7D147-ACFE-4F6A-B31D-C05D4FCC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5" y="2606527"/>
            <a:ext cx="5143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alcohol">
            <a:extLst>
              <a:ext uri="{FF2B5EF4-FFF2-40B4-BE49-F238E27FC236}">
                <a16:creationId xmlns:a16="http://schemas.microsoft.com/office/drawing/2014/main" id="{F2BF3BE6-E998-4F30-8B91-84FFF34D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28" y="6337489"/>
            <a:ext cx="3866338" cy="25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5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936E-47D1-475D-8C17-907843F5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172EA-8764-4658-9BB5-051D01311A87}"/>
              </a:ext>
            </a:extLst>
          </p:cNvPr>
          <p:cNvSpPr txBox="1"/>
          <p:nvPr/>
        </p:nvSpPr>
        <p:spPr>
          <a:xfrm>
            <a:off x="894080" y="2629787"/>
            <a:ext cx="10909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To determine alternative genes that can assist in the metabolization intermediates in the ethanol metabolism pathway.</a:t>
            </a:r>
          </a:p>
        </p:txBody>
      </p:sp>
    </p:spTree>
    <p:extLst>
      <p:ext uri="{BB962C8B-B14F-4D97-AF65-F5344CB8AC3E}">
        <p14:creationId xmlns:p14="http://schemas.microsoft.com/office/powerpoint/2010/main" val="397667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69E5-FAA7-42C9-A6D7-696030A3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0CDEE-4F52-43D5-BDF8-8D1B44CD7E38}"/>
              </a:ext>
            </a:extLst>
          </p:cNvPr>
          <p:cNvSpPr txBox="1"/>
          <p:nvPr/>
        </p:nvSpPr>
        <p:spPr>
          <a:xfrm>
            <a:off x="1198880" y="3034453"/>
            <a:ext cx="1180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https://www.thechhe.com/articles/alcohol-intolerance-the-cause-of-your-symptoms</a:t>
            </a:r>
            <a:endParaRPr lang="en-US" dirty="0"/>
          </a:p>
          <a:p>
            <a:r>
              <a:rPr lang="en-US" dirty="0">
                <a:hlinkClick r:id="rId3"/>
              </a:rPr>
              <a:t>https://www.saintjohnscancer.org/gastrointestinal/conditions-we-treat/stomach-and-esophagus-cancer/</a:t>
            </a:r>
            <a:endParaRPr lang="en-US" dirty="0"/>
          </a:p>
          <a:p>
            <a:r>
              <a:rPr lang="en-US" dirty="0">
                <a:hlinkClick r:id="rId4"/>
              </a:rPr>
              <a:t>https://blogs.biomedcentral.com/on-medicine/2019/04/08/oral-head-neck-cancer-awareness-month-research-highlights/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DF2D-F77D-421C-9A7D-0910AD2C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Alcohol Intolerance?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AAD92-CBF4-41B8-AB47-0508CA03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24" y="3178470"/>
            <a:ext cx="10477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81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82050-20FC-4A8E-8EE4-E38781BA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823"/>
            <a:ext cx="10136372" cy="8300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F91D7-F90B-42F2-9C0F-D005788F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638" y="625617"/>
            <a:ext cx="11216640" cy="1885245"/>
          </a:xfrm>
        </p:spPr>
        <p:txBody>
          <a:bodyPr/>
          <a:lstStyle/>
          <a:p>
            <a:r>
              <a:rPr lang="en-US" dirty="0"/>
              <a:t>Alcohol metabolism</a:t>
            </a:r>
          </a:p>
        </p:txBody>
      </p:sp>
    </p:spTree>
    <p:extLst>
      <p:ext uri="{BB962C8B-B14F-4D97-AF65-F5344CB8AC3E}">
        <p14:creationId xmlns:p14="http://schemas.microsoft.com/office/powerpoint/2010/main" val="157826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610BF0-0DA9-40AD-9D68-ED429A6C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43" y="2814084"/>
            <a:ext cx="5093365" cy="286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76B6A-C6AA-436E-AE65-88CDF048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1"/>
            <a:ext cx="8342069" cy="1885245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What are the symptoms of      Alcohol Intolerance?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9DC3E-A19C-4D89-BA9C-83F37ABE0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51"/>
          <a:stretch/>
        </p:blipFill>
        <p:spPr>
          <a:xfrm>
            <a:off x="802905" y="5871609"/>
            <a:ext cx="6975721" cy="2563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407B3-50E7-4511-9EB6-9ABC69564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1337" y="2462935"/>
            <a:ext cx="7128245" cy="3350275"/>
          </a:xfrm>
          <a:prstGeom prst="rect">
            <a:avLst/>
          </a:prstGeom>
        </p:spPr>
      </p:pic>
      <p:pic>
        <p:nvPicPr>
          <p:cNvPr id="5122" name="Picture 2" descr="Image result for head and neck cancer">
            <a:extLst>
              <a:ext uri="{FF2B5EF4-FFF2-40B4-BE49-F238E27FC236}">
                <a16:creationId xmlns:a16="http://schemas.microsoft.com/office/drawing/2014/main" id="{D682DC25-6B88-434F-BB29-2B29DDCE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40" y="6080424"/>
            <a:ext cx="4268825" cy="23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B0635C-8ECF-4669-A84A-57EBEE3E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5191"/>
            <a:ext cx="7673669" cy="5968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7796C-9863-4E03-AA47-CCD338C0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Mutation in </a:t>
            </a:r>
            <a:r>
              <a:rPr lang="en-US" b="1" dirty="0">
                <a:solidFill>
                  <a:srgbClr val="FF0000"/>
                </a:solidFill>
              </a:rPr>
              <a:t>ALDH2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80515-0124-44A9-804D-D08A2C113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57" y="2296726"/>
            <a:ext cx="10175106" cy="113395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BB374A6-43A9-41C7-9853-12EC4DFA4038}"/>
              </a:ext>
            </a:extLst>
          </p:cNvPr>
          <p:cNvSpPr/>
          <p:nvPr/>
        </p:nvSpPr>
        <p:spPr>
          <a:xfrm rot="16200000">
            <a:off x="6958395" y="1818942"/>
            <a:ext cx="1562986" cy="433640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DB2DC-3C2A-4A83-810C-370E62CDCBC2}"/>
              </a:ext>
            </a:extLst>
          </p:cNvPr>
          <p:cNvSpPr txBox="1"/>
          <p:nvPr/>
        </p:nvSpPr>
        <p:spPr>
          <a:xfrm>
            <a:off x="5083172" y="4800299"/>
            <a:ext cx="97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24A26-CFF4-4422-8D41-628C93046709}"/>
              </a:ext>
            </a:extLst>
          </p:cNvPr>
          <p:cNvSpPr txBox="1"/>
          <p:nvPr/>
        </p:nvSpPr>
        <p:spPr>
          <a:xfrm>
            <a:off x="5921218" y="4738743"/>
            <a:ext cx="387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SPFGGY</a:t>
            </a:r>
            <a:r>
              <a:rPr lang="en-US" sz="3200" dirty="0">
                <a:solidFill>
                  <a:srgbClr val="FF0000"/>
                </a:solidFill>
              </a:rPr>
              <a:t>K</a:t>
            </a:r>
            <a:r>
              <a:rPr lang="en-US" sz="3200" dirty="0"/>
              <a:t>MSGSGREL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C95A2-566A-4779-9AE0-932D03CC25EE}"/>
              </a:ext>
            </a:extLst>
          </p:cNvPr>
          <p:cNvSpPr txBox="1"/>
          <p:nvPr/>
        </p:nvSpPr>
        <p:spPr>
          <a:xfrm>
            <a:off x="9466084" y="4773017"/>
            <a:ext cx="28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495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5746-94FE-45CF-AF0C-8E504985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ALDH2 codominant expression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30CED8-032C-40F8-8D20-BD9564A45F13}"/>
              </a:ext>
            </a:extLst>
          </p:cNvPr>
          <p:cNvSpPr/>
          <p:nvPr/>
        </p:nvSpPr>
        <p:spPr>
          <a:xfrm>
            <a:off x="9148726" y="3250016"/>
            <a:ext cx="2870791" cy="26510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7D3417-2505-4F30-9473-77B42AABF073}"/>
              </a:ext>
            </a:extLst>
          </p:cNvPr>
          <p:cNvSpPr/>
          <p:nvPr/>
        </p:nvSpPr>
        <p:spPr>
          <a:xfrm>
            <a:off x="10331303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7973B2-A5B7-4802-A6D9-CB23950C435F}"/>
              </a:ext>
            </a:extLst>
          </p:cNvPr>
          <p:cNvSpPr/>
          <p:nvPr/>
        </p:nvSpPr>
        <p:spPr>
          <a:xfrm>
            <a:off x="10763101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CBACB8-83DA-4507-8E94-C1EC2B2E6339}"/>
              </a:ext>
            </a:extLst>
          </p:cNvPr>
          <p:cNvSpPr/>
          <p:nvPr/>
        </p:nvSpPr>
        <p:spPr>
          <a:xfrm>
            <a:off x="5229742" y="3241616"/>
            <a:ext cx="2870791" cy="2651051"/>
          </a:xfrm>
          <a:prstGeom prst="ellipse">
            <a:avLst/>
          </a:prstGeom>
          <a:solidFill>
            <a:srgbClr val="F6F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B574CB-2B15-48AA-80B5-D5BD78CDBE12}"/>
              </a:ext>
            </a:extLst>
          </p:cNvPr>
          <p:cNvSpPr/>
          <p:nvPr/>
        </p:nvSpPr>
        <p:spPr>
          <a:xfrm>
            <a:off x="6348967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40FDE-D774-4BCE-B014-308010636932}"/>
              </a:ext>
            </a:extLst>
          </p:cNvPr>
          <p:cNvSpPr/>
          <p:nvPr/>
        </p:nvSpPr>
        <p:spPr>
          <a:xfrm>
            <a:off x="6780765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54ADE1-DB13-4D0D-8787-2878C3F0A175}"/>
              </a:ext>
            </a:extLst>
          </p:cNvPr>
          <p:cNvSpPr/>
          <p:nvPr/>
        </p:nvSpPr>
        <p:spPr>
          <a:xfrm>
            <a:off x="1184055" y="3250016"/>
            <a:ext cx="2870791" cy="2651051"/>
          </a:xfrm>
          <a:prstGeom prst="ellipse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A3914E-455F-43F4-850F-6259541DB796}"/>
              </a:ext>
            </a:extLst>
          </p:cNvPr>
          <p:cNvSpPr/>
          <p:nvPr/>
        </p:nvSpPr>
        <p:spPr>
          <a:xfrm>
            <a:off x="2366632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1E4400-7975-4E72-90F4-0892B3695DE4}"/>
              </a:ext>
            </a:extLst>
          </p:cNvPr>
          <p:cNvSpPr/>
          <p:nvPr/>
        </p:nvSpPr>
        <p:spPr>
          <a:xfrm>
            <a:off x="2798430" y="379936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3A66C-2117-49CA-97A2-3FA6C405DC37}"/>
              </a:ext>
            </a:extLst>
          </p:cNvPr>
          <p:cNvSpPr txBox="1"/>
          <p:nvPr/>
        </p:nvSpPr>
        <p:spPr>
          <a:xfrm>
            <a:off x="9448799" y="4170581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E6680-3438-4083-A7CD-E53654723FF9}"/>
              </a:ext>
            </a:extLst>
          </p:cNvPr>
          <p:cNvSpPr txBox="1"/>
          <p:nvPr/>
        </p:nvSpPr>
        <p:spPr>
          <a:xfrm>
            <a:off x="11010308" y="4170581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20899-5C51-4C5C-8DAE-4283E884C964}"/>
              </a:ext>
            </a:extLst>
          </p:cNvPr>
          <p:cNvSpPr txBox="1"/>
          <p:nvPr/>
        </p:nvSpPr>
        <p:spPr>
          <a:xfrm>
            <a:off x="7091545" y="4155757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C32FB-63C8-49F3-985D-EAAC1CD6F869}"/>
              </a:ext>
            </a:extLst>
          </p:cNvPr>
          <p:cNvSpPr txBox="1"/>
          <p:nvPr/>
        </p:nvSpPr>
        <p:spPr>
          <a:xfrm>
            <a:off x="1357424" y="4113875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6F3C46-3B72-426F-A989-546FEEA23A70}"/>
              </a:ext>
            </a:extLst>
          </p:cNvPr>
          <p:cNvSpPr txBox="1"/>
          <p:nvPr/>
        </p:nvSpPr>
        <p:spPr>
          <a:xfrm>
            <a:off x="5487729" y="4132187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EB9F5-1F2F-46F7-BDA3-9F4344B5F341}"/>
              </a:ext>
            </a:extLst>
          </p:cNvPr>
          <p:cNvSpPr txBox="1"/>
          <p:nvPr/>
        </p:nvSpPr>
        <p:spPr>
          <a:xfrm>
            <a:off x="3045637" y="4081976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BAD06-C0E9-4158-AF7C-08554107F1C8}"/>
              </a:ext>
            </a:extLst>
          </p:cNvPr>
          <p:cNvSpPr txBox="1"/>
          <p:nvPr/>
        </p:nvSpPr>
        <p:spPr>
          <a:xfrm>
            <a:off x="6288123" y="2715519"/>
            <a:ext cx="11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x6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275FA3-12B7-4379-8E41-16FC488A8F50}"/>
              </a:ext>
            </a:extLst>
          </p:cNvPr>
          <p:cNvSpPr txBox="1"/>
          <p:nvPr/>
        </p:nvSpPr>
        <p:spPr>
          <a:xfrm>
            <a:off x="10080847" y="2730368"/>
            <a:ext cx="11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x19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1E2A2-85FE-408E-975A-F556B99E3701}"/>
              </a:ext>
            </a:extLst>
          </p:cNvPr>
          <p:cNvSpPr txBox="1"/>
          <p:nvPr/>
        </p:nvSpPr>
        <p:spPr>
          <a:xfrm>
            <a:off x="1644502" y="6748130"/>
            <a:ext cx="9542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In the individuals who are heterozygous and homozygous for the G allele the acetaldehyde levels are higher.</a:t>
            </a:r>
          </a:p>
        </p:txBody>
      </p:sp>
    </p:spTree>
    <p:extLst>
      <p:ext uri="{BB962C8B-B14F-4D97-AF65-F5344CB8AC3E}">
        <p14:creationId xmlns:p14="http://schemas.microsoft.com/office/powerpoint/2010/main" val="9855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CD74-A8B6-457B-9CB5-B5AAEDDC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2" y="236540"/>
            <a:ext cx="11216640" cy="1885245"/>
          </a:xfrm>
        </p:spPr>
        <p:txBody>
          <a:bodyPr/>
          <a:lstStyle/>
          <a:p>
            <a:r>
              <a:rPr lang="en-US" dirty="0"/>
              <a:t>What do homozygous ALDH2 mutants do with acetaldehyde?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8E3795-98FE-485E-9A73-3CF540990AAC}"/>
              </a:ext>
            </a:extLst>
          </p:cNvPr>
          <p:cNvSpPr/>
          <p:nvPr/>
        </p:nvSpPr>
        <p:spPr>
          <a:xfrm>
            <a:off x="8879368" y="2512826"/>
            <a:ext cx="2870791" cy="26510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6886AD-3099-4CE0-AB6F-8ADC06C5BDC0}"/>
              </a:ext>
            </a:extLst>
          </p:cNvPr>
          <p:cNvSpPr/>
          <p:nvPr/>
        </p:nvSpPr>
        <p:spPr>
          <a:xfrm>
            <a:off x="10061945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F84D2-AA8F-4CFE-89D3-CB3A995E8CA2}"/>
              </a:ext>
            </a:extLst>
          </p:cNvPr>
          <p:cNvSpPr/>
          <p:nvPr/>
        </p:nvSpPr>
        <p:spPr>
          <a:xfrm>
            <a:off x="10493743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BFABDB-600A-45E6-9E14-02FC8396AD33}"/>
              </a:ext>
            </a:extLst>
          </p:cNvPr>
          <p:cNvSpPr/>
          <p:nvPr/>
        </p:nvSpPr>
        <p:spPr>
          <a:xfrm>
            <a:off x="4960384" y="2504426"/>
            <a:ext cx="2870791" cy="2651051"/>
          </a:xfrm>
          <a:prstGeom prst="ellipse">
            <a:avLst/>
          </a:prstGeom>
          <a:solidFill>
            <a:srgbClr val="F6F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98BA2F-3712-4277-99C4-E0AA17EE9404}"/>
              </a:ext>
            </a:extLst>
          </p:cNvPr>
          <p:cNvSpPr/>
          <p:nvPr/>
        </p:nvSpPr>
        <p:spPr>
          <a:xfrm>
            <a:off x="6079609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056B4E-23DC-4A77-A13A-68DFE0E0F871}"/>
              </a:ext>
            </a:extLst>
          </p:cNvPr>
          <p:cNvSpPr/>
          <p:nvPr/>
        </p:nvSpPr>
        <p:spPr>
          <a:xfrm>
            <a:off x="6511407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31645-1522-4787-92FA-84421055D455}"/>
              </a:ext>
            </a:extLst>
          </p:cNvPr>
          <p:cNvSpPr/>
          <p:nvPr/>
        </p:nvSpPr>
        <p:spPr>
          <a:xfrm>
            <a:off x="914697" y="2512826"/>
            <a:ext cx="2870791" cy="2651051"/>
          </a:xfrm>
          <a:prstGeom prst="ellipse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F8CABA-E337-41F3-B596-6593516356AE}"/>
              </a:ext>
            </a:extLst>
          </p:cNvPr>
          <p:cNvSpPr/>
          <p:nvPr/>
        </p:nvSpPr>
        <p:spPr>
          <a:xfrm>
            <a:off x="2097274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DD9A12-2179-4D47-97F8-41CA32BA9C83}"/>
              </a:ext>
            </a:extLst>
          </p:cNvPr>
          <p:cNvSpPr/>
          <p:nvPr/>
        </p:nvSpPr>
        <p:spPr>
          <a:xfrm>
            <a:off x="2529072" y="3062173"/>
            <a:ext cx="120502" cy="15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B7581-E791-4E8D-BA40-F1400778F2DE}"/>
              </a:ext>
            </a:extLst>
          </p:cNvPr>
          <p:cNvSpPr txBox="1"/>
          <p:nvPr/>
        </p:nvSpPr>
        <p:spPr>
          <a:xfrm>
            <a:off x="9179441" y="3433391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F139A-5C6A-477D-B50D-698825CABA3D}"/>
              </a:ext>
            </a:extLst>
          </p:cNvPr>
          <p:cNvSpPr txBox="1"/>
          <p:nvPr/>
        </p:nvSpPr>
        <p:spPr>
          <a:xfrm>
            <a:off x="10740950" y="3433391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FB2CC-ECC9-45FE-939C-4F1D4E6C277C}"/>
              </a:ext>
            </a:extLst>
          </p:cNvPr>
          <p:cNvSpPr txBox="1"/>
          <p:nvPr/>
        </p:nvSpPr>
        <p:spPr>
          <a:xfrm>
            <a:off x="6822187" y="3418567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D321-26AA-4B53-BDE0-684D34A95B48}"/>
              </a:ext>
            </a:extLst>
          </p:cNvPr>
          <p:cNvSpPr txBox="1"/>
          <p:nvPr/>
        </p:nvSpPr>
        <p:spPr>
          <a:xfrm>
            <a:off x="1088066" y="3376685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2C18D-1999-49B2-8B46-4B6662A4B9A2}"/>
              </a:ext>
            </a:extLst>
          </p:cNvPr>
          <p:cNvSpPr txBox="1"/>
          <p:nvPr/>
        </p:nvSpPr>
        <p:spPr>
          <a:xfrm>
            <a:off x="5218371" y="3394997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191A3-6E66-4D58-86C3-1CDA272F0D1B}"/>
              </a:ext>
            </a:extLst>
          </p:cNvPr>
          <p:cNvSpPr txBox="1"/>
          <p:nvPr/>
        </p:nvSpPr>
        <p:spPr>
          <a:xfrm>
            <a:off x="2776279" y="3344786"/>
            <a:ext cx="8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Image result for ALDH2 deficiency">
            <a:extLst>
              <a:ext uri="{FF2B5EF4-FFF2-40B4-BE49-F238E27FC236}">
                <a16:creationId xmlns:a16="http://schemas.microsoft.com/office/drawing/2014/main" id="{1E604E43-5D0F-42DF-9E36-5FD01AC8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27" y="5256038"/>
            <a:ext cx="61817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F172-8B6E-45CB-95CB-D55A320E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other proteins impact alcohol metabolism in homozygous mutants?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9CEFA-E12C-4E3B-B4CF-882C6F01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88" y="3230880"/>
            <a:ext cx="10684240" cy="45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D03AFE93-9EC6-4644-9429-8B24113A5749}"/>
              </a:ext>
            </a:extLst>
          </p:cNvPr>
          <p:cNvGrpSpPr/>
          <p:nvPr/>
        </p:nvGrpSpPr>
        <p:grpSpPr>
          <a:xfrm>
            <a:off x="2380553" y="2719066"/>
            <a:ext cx="10122731" cy="748923"/>
            <a:chOff x="2380554" y="2719066"/>
            <a:chExt cx="9765212" cy="7489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201664-ECB4-4698-832A-D8718CD07B72}"/>
                </a:ext>
              </a:extLst>
            </p:cNvPr>
            <p:cNvGrpSpPr/>
            <p:nvPr/>
          </p:nvGrpSpPr>
          <p:grpSpPr>
            <a:xfrm>
              <a:off x="2380554" y="2719066"/>
              <a:ext cx="8672707" cy="748923"/>
              <a:chOff x="2285855" y="2589129"/>
              <a:chExt cx="8955015" cy="74892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C4EC7A3-12B9-4657-A7FC-E6F822710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5855" y="2659825"/>
                <a:ext cx="8919221" cy="670618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E8F8CAE-4297-469B-B2E4-2829FD7EF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3573" y="2659825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80859A-9B4C-412E-AC46-328CC39F8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2184" y="2659825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937540B-ABC3-4645-BB30-D17649F00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607" y="2659825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6" name="LsmAD">
                <a:extLst>
                  <a:ext uri="{FF2B5EF4-FFF2-40B4-BE49-F238E27FC236}">
                    <a16:creationId xmlns:a16="http://schemas.microsoft.com/office/drawing/2014/main" id="{36018645-6D95-41F6-8A3D-B8533C2B2F27}"/>
                  </a:ext>
                </a:extLst>
              </p:cNvPr>
              <p:cNvSpPr txBox="1"/>
              <p:nvPr/>
            </p:nvSpPr>
            <p:spPr>
              <a:xfrm>
                <a:off x="5834019" y="2589129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smAD">
                <a:extLst>
                  <a:ext uri="{FF2B5EF4-FFF2-40B4-BE49-F238E27FC236}">
                    <a16:creationId xmlns:a16="http://schemas.microsoft.com/office/drawing/2014/main" id="{84ACFD43-AFCA-4341-8FCD-5394CCFC5002}"/>
                  </a:ext>
                </a:extLst>
              </p:cNvPr>
              <p:cNvSpPr txBox="1"/>
              <p:nvPr/>
            </p:nvSpPr>
            <p:spPr>
              <a:xfrm>
                <a:off x="2401703" y="272839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45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smAD">
                <a:extLst>
                  <a:ext uri="{FF2B5EF4-FFF2-40B4-BE49-F238E27FC236}">
                    <a16:creationId xmlns:a16="http://schemas.microsoft.com/office/drawing/2014/main" id="{0C48108E-98DB-44B4-9E2F-1E316CD5E2DA}"/>
                  </a:ext>
                </a:extLst>
              </p:cNvPr>
              <p:cNvSpPr txBox="1"/>
              <p:nvPr/>
            </p:nvSpPr>
            <p:spPr>
              <a:xfrm>
                <a:off x="9492772" y="2740140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508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1313 AA">
              <a:extLst>
                <a:ext uri="{FF2B5EF4-FFF2-40B4-BE49-F238E27FC236}">
                  <a16:creationId xmlns:a16="http://schemas.microsoft.com/office/drawing/2014/main" id="{6F005B5A-348A-4A4C-985F-BDD3B9A2D113}"/>
                </a:ext>
              </a:extLst>
            </p:cNvPr>
            <p:cNvSpPr txBox="1"/>
            <p:nvPr/>
          </p:nvSpPr>
          <p:spPr>
            <a:xfrm>
              <a:off x="11151904" y="2915207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517</a:t>
              </a:r>
              <a:r>
                <a:rPr dirty="0"/>
                <a:t> AA</a:t>
              </a:r>
            </a:p>
          </p:txBody>
        </p:sp>
      </p:grpSp>
      <p:sp>
        <p:nvSpPr>
          <p:cNvPr id="10" name="Human">
            <a:extLst>
              <a:ext uri="{FF2B5EF4-FFF2-40B4-BE49-F238E27FC236}">
                <a16:creationId xmlns:a16="http://schemas.microsoft.com/office/drawing/2014/main" id="{D267F608-D713-4FE1-9A76-CED90D90B23A}"/>
              </a:ext>
            </a:extLst>
          </p:cNvPr>
          <p:cNvSpPr txBox="1"/>
          <p:nvPr/>
        </p:nvSpPr>
        <p:spPr>
          <a:xfrm>
            <a:off x="394441" y="2845820"/>
            <a:ext cx="169277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solidFill>
                  <a:schemeClr val="accent4">
                    <a:hueOff val="-624705"/>
                    <a:lumOff val="137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Human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A7650C-CF64-4731-AA1A-B349552890E6}"/>
              </a:ext>
            </a:extLst>
          </p:cNvPr>
          <p:cNvGrpSpPr/>
          <p:nvPr/>
        </p:nvGrpSpPr>
        <p:grpSpPr>
          <a:xfrm>
            <a:off x="2406105" y="3849758"/>
            <a:ext cx="10285248" cy="748923"/>
            <a:chOff x="2406105" y="3849758"/>
            <a:chExt cx="9900432" cy="7489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2CD3DF-1608-4529-9138-2643FDC67AEB}"/>
                </a:ext>
              </a:extLst>
            </p:cNvPr>
            <p:cNvGrpSpPr/>
            <p:nvPr/>
          </p:nvGrpSpPr>
          <p:grpSpPr>
            <a:xfrm>
              <a:off x="2406105" y="3849758"/>
              <a:ext cx="8787246" cy="748923"/>
              <a:chOff x="2256889" y="3740236"/>
              <a:chExt cx="9092047" cy="74892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028404-123A-4097-928E-A4D98E1F4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56889" y="3810932"/>
                <a:ext cx="9092047" cy="67061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9D85775-E1BD-49E0-BBFD-7DD3A8770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607" y="3810932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120EC43-663B-486C-8B7A-B922D38F9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3218" y="3810932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67D927-211D-40B9-A4A8-A88A83639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641" y="3810932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16" name="LsmAD">
                <a:extLst>
                  <a:ext uri="{FF2B5EF4-FFF2-40B4-BE49-F238E27FC236}">
                    <a16:creationId xmlns:a16="http://schemas.microsoft.com/office/drawing/2014/main" id="{E03FF167-9BE8-473F-B794-2F7DE050D77D}"/>
                  </a:ext>
                </a:extLst>
              </p:cNvPr>
              <p:cNvSpPr txBox="1"/>
              <p:nvPr/>
            </p:nvSpPr>
            <p:spPr>
              <a:xfrm>
                <a:off x="5805053" y="3740236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smAD">
                <a:extLst>
                  <a:ext uri="{FF2B5EF4-FFF2-40B4-BE49-F238E27FC236}">
                    <a16:creationId xmlns:a16="http://schemas.microsoft.com/office/drawing/2014/main" id="{72562056-51C9-4893-9909-BC5E2E33DB96}"/>
                  </a:ext>
                </a:extLst>
              </p:cNvPr>
              <p:cNvSpPr txBox="1"/>
              <p:nvPr/>
            </p:nvSpPr>
            <p:spPr>
              <a:xfrm>
                <a:off x="2372737" y="3879501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47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smAD">
                <a:extLst>
                  <a:ext uri="{FF2B5EF4-FFF2-40B4-BE49-F238E27FC236}">
                    <a16:creationId xmlns:a16="http://schemas.microsoft.com/office/drawing/2014/main" id="{39266F35-5A09-44E0-9FF2-68F1FB3E9EDB}"/>
                  </a:ext>
                </a:extLst>
              </p:cNvPr>
              <p:cNvSpPr txBox="1"/>
              <p:nvPr/>
            </p:nvSpPr>
            <p:spPr>
              <a:xfrm>
                <a:off x="9463806" y="3891247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510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1313 AA">
              <a:extLst>
                <a:ext uri="{FF2B5EF4-FFF2-40B4-BE49-F238E27FC236}">
                  <a16:creationId xmlns:a16="http://schemas.microsoft.com/office/drawing/2014/main" id="{D2164D02-AAFD-4C63-8D3C-3036729B5711}"/>
                </a:ext>
              </a:extLst>
            </p:cNvPr>
            <p:cNvSpPr txBox="1"/>
            <p:nvPr/>
          </p:nvSpPr>
          <p:spPr>
            <a:xfrm>
              <a:off x="11312675" y="4035142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519</a:t>
              </a:r>
              <a:r>
                <a:rPr dirty="0"/>
                <a:t> AA</a:t>
              </a:r>
            </a:p>
          </p:txBody>
        </p:sp>
      </p:grpSp>
      <p:sp>
        <p:nvSpPr>
          <p:cNvPr id="20" name="Mouse">
            <a:extLst>
              <a:ext uri="{FF2B5EF4-FFF2-40B4-BE49-F238E27FC236}">
                <a16:creationId xmlns:a16="http://schemas.microsoft.com/office/drawing/2014/main" id="{3DD1D6CB-1FDB-4EA6-922B-E3A8BDBDC5B1}"/>
              </a:ext>
            </a:extLst>
          </p:cNvPr>
          <p:cNvSpPr txBox="1"/>
          <p:nvPr/>
        </p:nvSpPr>
        <p:spPr>
          <a:xfrm>
            <a:off x="449144" y="3942091"/>
            <a:ext cx="13930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3600" dirty="0"/>
              <a:t>Mouse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2C738B-43BA-4F7F-8150-A8844DE4A49D}"/>
              </a:ext>
            </a:extLst>
          </p:cNvPr>
          <p:cNvGrpSpPr/>
          <p:nvPr/>
        </p:nvGrpSpPr>
        <p:grpSpPr>
          <a:xfrm>
            <a:off x="2438068" y="5070069"/>
            <a:ext cx="10566731" cy="748923"/>
            <a:chOff x="2438069" y="5070069"/>
            <a:chExt cx="9948882" cy="74892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F4FC106-AE9E-4ED2-8AA4-74D0C2A17889}"/>
                </a:ext>
              </a:extLst>
            </p:cNvPr>
            <p:cNvGrpSpPr/>
            <p:nvPr/>
          </p:nvGrpSpPr>
          <p:grpSpPr>
            <a:xfrm>
              <a:off x="2438069" y="5070069"/>
              <a:ext cx="8868133" cy="748923"/>
              <a:chOff x="2227923" y="5036091"/>
              <a:chExt cx="8955015" cy="7489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5ECE67D-D70D-4415-8B94-7257B4CE7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27923" y="5106787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D03F28-C21E-488C-A735-F6DC46059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641" y="5106787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CA90A85-405D-4423-B518-82D36B9E6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252" y="5106787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325A554-635E-4B5A-965A-69A671851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675" y="5106787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31" name="LsmAD">
                <a:extLst>
                  <a:ext uri="{FF2B5EF4-FFF2-40B4-BE49-F238E27FC236}">
                    <a16:creationId xmlns:a16="http://schemas.microsoft.com/office/drawing/2014/main" id="{8DF5A138-A55C-4EB2-B92C-3EDAEEDE5C92}"/>
                  </a:ext>
                </a:extLst>
              </p:cNvPr>
              <p:cNvSpPr txBox="1"/>
              <p:nvPr/>
            </p:nvSpPr>
            <p:spPr>
              <a:xfrm>
                <a:off x="5776087" y="5036091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smAD">
                <a:extLst>
                  <a:ext uri="{FF2B5EF4-FFF2-40B4-BE49-F238E27FC236}">
                    <a16:creationId xmlns:a16="http://schemas.microsoft.com/office/drawing/2014/main" id="{4A5EF3A1-9012-4A55-AAAD-FCE990830540}"/>
                  </a:ext>
                </a:extLst>
              </p:cNvPr>
              <p:cNvSpPr txBox="1"/>
              <p:nvPr/>
            </p:nvSpPr>
            <p:spPr>
              <a:xfrm>
                <a:off x="2343771" y="5175356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66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LsmAD">
                <a:extLst>
                  <a:ext uri="{FF2B5EF4-FFF2-40B4-BE49-F238E27FC236}">
                    <a16:creationId xmlns:a16="http://schemas.microsoft.com/office/drawing/2014/main" id="{573599F0-0A2A-4D91-B5C7-72E265D7B769}"/>
                  </a:ext>
                </a:extLst>
              </p:cNvPr>
              <p:cNvSpPr txBox="1"/>
              <p:nvPr/>
            </p:nvSpPr>
            <p:spPr>
              <a:xfrm>
                <a:off x="9434840" y="5187102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528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1313 AA">
              <a:extLst>
                <a:ext uri="{FF2B5EF4-FFF2-40B4-BE49-F238E27FC236}">
                  <a16:creationId xmlns:a16="http://schemas.microsoft.com/office/drawing/2014/main" id="{BD6CE760-77A9-49BB-8DDE-BCCFCD169C58}"/>
                </a:ext>
              </a:extLst>
            </p:cNvPr>
            <p:cNvSpPr txBox="1"/>
            <p:nvPr/>
          </p:nvSpPr>
          <p:spPr>
            <a:xfrm>
              <a:off x="11393089" y="5257264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538</a:t>
              </a:r>
              <a:r>
                <a:rPr dirty="0"/>
                <a:t> AA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13AECB-7D1A-411D-9A46-0705DDC44D51}"/>
              </a:ext>
            </a:extLst>
          </p:cNvPr>
          <p:cNvGrpSpPr/>
          <p:nvPr/>
        </p:nvGrpSpPr>
        <p:grpSpPr>
          <a:xfrm>
            <a:off x="2351187" y="6268859"/>
            <a:ext cx="10411502" cy="748923"/>
            <a:chOff x="2351187" y="6268859"/>
            <a:chExt cx="10059465" cy="74892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545FE2F-47E6-4271-A873-FB195B4B159D}"/>
                </a:ext>
              </a:extLst>
            </p:cNvPr>
            <p:cNvGrpSpPr/>
            <p:nvPr/>
          </p:nvGrpSpPr>
          <p:grpSpPr>
            <a:xfrm>
              <a:off x="2351187" y="6268859"/>
              <a:ext cx="8955015" cy="748923"/>
              <a:chOff x="2351187" y="6268859"/>
              <a:chExt cx="8955015" cy="74892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77CF49D-531B-4F7F-A4BF-D5242FB26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1187" y="6339555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5465C83-123B-401A-A92E-C45BA53CC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8905" y="6339555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EF2281D-F903-42CB-ACA4-C15213A84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7516" y="6339555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36E0337-3B25-4163-9903-F18F3D8A9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939" y="6339555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41" name="LsmAD">
                <a:extLst>
                  <a:ext uri="{FF2B5EF4-FFF2-40B4-BE49-F238E27FC236}">
                    <a16:creationId xmlns:a16="http://schemas.microsoft.com/office/drawing/2014/main" id="{7D90298B-9B78-4D35-A2B4-9CFE1DFDF05E}"/>
                  </a:ext>
                </a:extLst>
              </p:cNvPr>
              <p:cNvSpPr txBox="1"/>
              <p:nvPr/>
            </p:nvSpPr>
            <p:spPr>
              <a:xfrm>
                <a:off x="5899351" y="6268859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smAD">
                <a:extLst>
                  <a:ext uri="{FF2B5EF4-FFF2-40B4-BE49-F238E27FC236}">
                    <a16:creationId xmlns:a16="http://schemas.microsoft.com/office/drawing/2014/main" id="{3E34A314-2A9D-4DD4-9A9A-82E11F8D42E0}"/>
                  </a:ext>
                </a:extLst>
              </p:cNvPr>
              <p:cNvSpPr txBox="1"/>
              <p:nvPr/>
            </p:nvSpPr>
            <p:spPr>
              <a:xfrm>
                <a:off x="2467035" y="640812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smAD">
                <a:extLst>
                  <a:ext uri="{FF2B5EF4-FFF2-40B4-BE49-F238E27FC236}">
                    <a16:creationId xmlns:a16="http://schemas.microsoft.com/office/drawing/2014/main" id="{6034E0D1-1B78-448F-A27A-A36356F2D198}"/>
                  </a:ext>
                </a:extLst>
              </p:cNvPr>
              <p:cNvSpPr txBox="1"/>
              <p:nvPr/>
            </p:nvSpPr>
            <p:spPr>
              <a:xfrm>
                <a:off x="9558104" y="6419870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511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1313 AA">
              <a:extLst>
                <a:ext uri="{FF2B5EF4-FFF2-40B4-BE49-F238E27FC236}">
                  <a16:creationId xmlns:a16="http://schemas.microsoft.com/office/drawing/2014/main" id="{0DA9E2C7-FBBE-4AA1-81C3-0801460F764C}"/>
                </a:ext>
              </a:extLst>
            </p:cNvPr>
            <p:cNvSpPr txBox="1"/>
            <p:nvPr/>
          </p:nvSpPr>
          <p:spPr>
            <a:xfrm>
              <a:off x="11416790" y="6431888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520</a:t>
              </a:r>
              <a:r>
                <a:rPr dirty="0"/>
                <a:t> AA</a:t>
              </a:r>
            </a:p>
          </p:txBody>
        </p:sp>
      </p:grpSp>
      <p:sp>
        <p:nvSpPr>
          <p:cNvPr id="53" name="Mouse">
            <a:extLst>
              <a:ext uri="{FF2B5EF4-FFF2-40B4-BE49-F238E27FC236}">
                <a16:creationId xmlns:a16="http://schemas.microsoft.com/office/drawing/2014/main" id="{484C46BD-FD14-40B2-8B8C-16ABF31CCAA4}"/>
              </a:ext>
            </a:extLst>
          </p:cNvPr>
          <p:cNvSpPr txBox="1"/>
          <p:nvPr/>
        </p:nvSpPr>
        <p:spPr>
          <a:xfrm>
            <a:off x="72938" y="5159523"/>
            <a:ext cx="22955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Arabidopsis</a:t>
            </a:r>
            <a:endParaRPr i="1" dirty="0"/>
          </a:p>
        </p:txBody>
      </p:sp>
      <p:sp>
        <p:nvSpPr>
          <p:cNvPr id="55" name="Mouse">
            <a:extLst>
              <a:ext uri="{FF2B5EF4-FFF2-40B4-BE49-F238E27FC236}">
                <a16:creationId xmlns:a16="http://schemas.microsoft.com/office/drawing/2014/main" id="{9C9B5983-06D6-4E64-A898-8D6FFC5DCEFB}"/>
              </a:ext>
            </a:extLst>
          </p:cNvPr>
          <p:cNvSpPr txBox="1"/>
          <p:nvPr/>
        </p:nvSpPr>
        <p:spPr>
          <a:xfrm>
            <a:off x="122958" y="6339555"/>
            <a:ext cx="21319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Drosophila</a:t>
            </a:r>
            <a:endParaRPr i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6FEBBFB-6ACA-4BC7-A874-AC1C22607BED}"/>
              </a:ext>
            </a:extLst>
          </p:cNvPr>
          <p:cNvGrpSpPr/>
          <p:nvPr/>
        </p:nvGrpSpPr>
        <p:grpSpPr>
          <a:xfrm>
            <a:off x="2322221" y="7266123"/>
            <a:ext cx="10027492" cy="748923"/>
            <a:chOff x="2322221" y="7266123"/>
            <a:chExt cx="10027492" cy="74892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87FEDF-431F-4C40-9580-1CFBCBDC2E47}"/>
                </a:ext>
              </a:extLst>
            </p:cNvPr>
            <p:cNvGrpSpPr/>
            <p:nvPr/>
          </p:nvGrpSpPr>
          <p:grpSpPr>
            <a:xfrm>
              <a:off x="2322221" y="7266123"/>
              <a:ext cx="8955015" cy="748923"/>
              <a:chOff x="2322221" y="7266123"/>
              <a:chExt cx="8955015" cy="748923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14B3503-2581-4AAD-B5A5-826B1FA8B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2221" y="7336819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782CE25-8DC0-49A6-BCD7-8E0DD05AC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939" y="7336819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7A8C324-14D0-44A3-BBF1-AF4A4E039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8550" y="7336819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B5A7E16-286A-4F10-837A-53DE48090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0973" y="7336819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50" name="LsmAD">
                <a:extLst>
                  <a:ext uri="{FF2B5EF4-FFF2-40B4-BE49-F238E27FC236}">
                    <a16:creationId xmlns:a16="http://schemas.microsoft.com/office/drawing/2014/main" id="{A7409CE2-A204-43BF-8C95-42E3DE6A1979}"/>
                  </a:ext>
                </a:extLst>
              </p:cNvPr>
              <p:cNvSpPr txBox="1"/>
              <p:nvPr/>
            </p:nvSpPr>
            <p:spPr>
              <a:xfrm>
                <a:off x="5870385" y="7266123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smAD">
                <a:extLst>
                  <a:ext uri="{FF2B5EF4-FFF2-40B4-BE49-F238E27FC236}">
                    <a16:creationId xmlns:a16="http://schemas.microsoft.com/office/drawing/2014/main" id="{2D4473B0-E852-47A0-9F46-F89DA92232EB}"/>
                  </a:ext>
                </a:extLst>
              </p:cNvPr>
              <p:cNvSpPr txBox="1"/>
              <p:nvPr/>
            </p:nvSpPr>
            <p:spPr>
              <a:xfrm>
                <a:off x="2438069" y="7405388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42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smAD">
                <a:extLst>
                  <a:ext uri="{FF2B5EF4-FFF2-40B4-BE49-F238E27FC236}">
                    <a16:creationId xmlns:a16="http://schemas.microsoft.com/office/drawing/2014/main" id="{531F0E98-AB98-46EF-966C-E30986EFA0A2}"/>
                  </a:ext>
                </a:extLst>
              </p:cNvPr>
              <p:cNvSpPr txBox="1"/>
              <p:nvPr/>
            </p:nvSpPr>
            <p:spPr>
              <a:xfrm>
                <a:off x="9529138" y="741713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505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1313 AA">
              <a:extLst>
                <a:ext uri="{FF2B5EF4-FFF2-40B4-BE49-F238E27FC236}">
                  <a16:creationId xmlns:a16="http://schemas.microsoft.com/office/drawing/2014/main" id="{DCEBAF70-F3C9-450E-9076-F25C0F9337F3}"/>
                </a:ext>
              </a:extLst>
            </p:cNvPr>
            <p:cNvSpPr txBox="1"/>
            <p:nvPr/>
          </p:nvSpPr>
          <p:spPr>
            <a:xfrm>
              <a:off x="11355851" y="7470621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514</a:t>
              </a:r>
              <a:r>
                <a:rPr dirty="0"/>
                <a:t> AA</a:t>
              </a:r>
            </a:p>
          </p:txBody>
        </p:sp>
      </p:grpSp>
      <p:sp>
        <p:nvSpPr>
          <p:cNvPr id="64" name="Mouse">
            <a:extLst>
              <a:ext uri="{FF2B5EF4-FFF2-40B4-BE49-F238E27FC236}">
                <a16:creationId xmlns:a16="http://schemas.microsoft.com/office/drawing/2014/main" id="{884FF340-25E7-49AC-8363-F509B2E5E81D}"/>
              </a:ext>
            </a:extLst>
          </p:cNvPr>
          <p:cNvSpPr txBox="1"/>
          <p:nvPr/>
        </p:nvSpPr>
        <p:spPr>
          <a:xfrm>
            <a:off x="81200" y="7386356"/>
            <a:ext cx="199734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C. elegans</a:t>
            </a:r>
            <a:endParaRPr i="1" dirty="0"/>
          </a:p>
        </p:txBody>
      </p:sp>
      <p:sp>
        <p:nvSpPr>
          <p:cNvPr id="65" name="Mouse">
            <a:extLst>
              <a:ext uri="{FF2B5EF4-FFF2-40B4-BE49-F238E27FC236}">
                <a16:creationId xmlns:a16="http://schemas.microsoft.com/office/drawing/2014/main" id="{ACD0AD26-9E5A-488D-B2B0-3328F063F425}"/>
              </a:ext>
            </a:extLst>
          </p:cNvPr>
          <p:cNvSpPr txBox="1"/>
          <p:nvPr/>
        </p:nvSpPr>
        <p:spPr>
          <a:xfrm>
            <a:off x="357653" y="8339142"/>
            <a:ext cx="14891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D. rerio</a:t>
            </a:r>
            <a:endParaRPr i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C6B133-3538-40D4-9349-5FFFD9D7DEB7}"/>
              </a:ext>
            </a:extLst>
          </p:cNvPr>
          <p:cNvGrpSpPr/>
          <p:nvPr/>
        </p:nvGrpSpPr>
        <p:grpSpPr>
          <a:xfrm>
            <a:off x="2371870" y="8284553"/>
            <a:ext cx="10053594" cy="748923"/>
            <a:chOff x="2371870" y="8284553"/>
            <a:chExt cx="9977843" cy="74892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4477D5-48E9-427A-B57A-087799D1D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870" y="8355249"/>
              <a:ext cx="8955015" cy="67061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21CCFBA-33E2-4D80-B14C-A98C1F85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588" y="8355249"/>
              <a:ext cx="7924819" cy="67061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823579-A85C-4FC6-A9CF-3889EFE5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8199" y="8355249"/>
              <a:ext cx="1409988" cy="67061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59F47EF-9E9B-4715-B364-3DFE67599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0622" y="8355249"/>
              <a:ext cx="1595687" cy="670618"/>
            </a:xfrm>
            <a:prstGeom prst="rect">
              <a:avLst/>
            </a:prstGeom>
          </p:spPr>
        </p:pic>
        <p:sp>
          <p:nvSpPr>
            <p:cNvPr id="61" name="LsmAD">
              <a:extLst>
                <a:ext uri="{FF2B5EF4-FFF2-40B4-BE49-F238E27FC236}">
                  <a16:creationId xmlns:a16="http://schemas.microsoft.com/office/drawing/2014/main" id="{4FE753EE-BDFF-4E40-90D7-05D6C8D12258}"/>
                </a:ext>
              </a:extLst>
            </p:cNvPr>
            <p:cNvSpPr txBox="1"/>
            <p:nvPr/>
          </p:nvSpPr>
          <p:spPr>
            <a:xfrm>
              <a:off x="5920034" y="8284553"/>
              <a:ext cx="1748098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Aldedh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2" name="LsmAD">
              <a:extLst>
                <a:ext uri="{FF2B5EF4-FFF2-40B4-BE49-F238E27FC236}">
                  <a16:creationId xmlns:a16="http://schemas.microsoft.com/office/drawing/2014/main" id="{B57F117A-9C5D-4652-87A4-59E2C5B7D4B0}"/>
                </a:ext>
              </a:extLst>
            </p:cNvPr>
            <p:cNvSpPr txBox="1"/>
            <p:nvPr/>
          </p:nvSpPr>
          <p:spPr>
            <a:xfrm>
              <a:off x="2487718" y="8423818"/>
              <a:ext cx="174809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44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3" name="LsmAD">
              <a:extLst>
                <a:ext uri="{FF2B5EF4-FFF2-40B4-BE49-F238E27FC236}">
                  <a16:creationId xmlns:a16="http://schemas.microsoft.com/office/drawing/2014/main" id="{AFE98DDE-34AC-4F08-AB49-B6E848A1075E}"/>
                </a:ext>
              </a:extLst>
            </p:cNvPr>
            <p:cNvSpPr txBox="1"/>
            <p:nvPr/>
          </p:nvSpPr>
          <p:spPr>
            <a:xfrm>
              <a:off x="9578787" y="8435564"/>
              <a:ext cx="174809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507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6" name="1313 AA">
              <a:extLst>
                <a:ext uri="{FF2B5EF4-FFF2-40B4-BE49-F238E27FC236}">
                  <a16:creationId xmlns:a16="http://schemas.microsoft.com/office/drawing/2014/main" id="{2816DEF1-6F98-4BFB-B6B1-67DEACFFBD9F}"/>
                </a:ext>
              </a:extLst>
            </p:cNvPr>
            <p:cNvSpPr txBox="1"/>
            <p:nvPr/>
          </p:nvSpPr>
          <p:spPr>
            <a:xfrm>
              <a:off x="11355851" y="8458127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516</a:t>
              </a:r>
              <a:r>
                <a:rPr dirty="0"/>
                <a:t> AA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A831316-9592-4AB2-9C29-CE5347C30F04}"/>
              </a:ext>
            </a:extLst>
          </p:cNvPr>
          <p:cNvSpPr txBox="1"/>
          <p:nvPr/>
        </p:nvSpPr>
        <p:spPr>
          <a:xfrm>
            <a:off x="2275945" y="207515"/>
            <a:ext cx="8574224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"/>
                <a:cs typeface="Dubai Medium" panose="020B0603030403030204" pitchFamily="34" charset="-78"/>
              </a:rPr>
              <a:t>ALDH2 </a:t>
            </a:r>
            <a:r>
              <a:rPr lang="en-US" sz="4400" dirty="0">
                <a:solidFill>
                  <a:schemeClr val="tx1"/>
                </a:solidFill>
                <a:latin typeface="Gill Sans"/>
                <a:cs typeface="Dubai Medium" panose="020B0603030403030204" pitchFamily="34" charset="-78"/>
              </a:rPr>
              <a:t>has one domain that assists with its main function of aldehyde dehydrogenase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Gill Sans"/>
              <a:cs typeface="Dubai Medium" panose="020B0603030403030204" pitchFamily="34" charset="-7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721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250</Words>
  <Application>Microsoft Office PowerPoint</Application>
  <PresentationFormat>Custom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Gill Sans</vt:lpstr>
      <vt:lpstr>Helvetica Neue</vt:lpstr>
      <vt:lpstr>Office Theme</vt:lpstr>
      <vt:lpstr>Alcohol Intolerance (ALDH2)</vt:lpstr>
      <vt:lpstr>What is Alcohol Intolerance?</vt:lpstr>
      <vt:lpstr>Alcohol metabolism</vt:lpstr>
      <vt:lpstr>What are the symptoms of      Alcohol Intolerance?</vt:lpstr>
      <vt:lpstr>Mutation in ALDH2</vt:lpstr>
      <vt:lpstr>ALDH2 codominant expression</vt:lpstr>
      <vt:lpstr>What do homozygous ALDH2 mutants do with acetaldehyde?</vt:lpstr>
      <vt:lpstr>Do other proteins impact alcohol metabolism in homozygous mutants?</vt:lpstr>
      <vt:lpstr>PowerPoint Presentation</vt:lpstr>
      <vt:lpstr>How are the ALDH2 homologs related?</vt:lpstr>
      <vt:lpstr>What model organism should be used?</vt:lpstr>
      <vt:lpstr>Primary goal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Ataxin-2 is a conserved RNA Binding Protein</dc:title>
  <dc:creator>Chris Stein</dc:creator>
  <cp:lastModifiedBy>Chris Stein</cp:lastModifiedBy>
  <cp:revision>33</cp:revision>
  <dcterms:modified xsi:type="dcterms:W3CDTF">2020-02-27T16:19:39Z</dcterms:modified>
</cp:coreProperties>
</file>